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96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ata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cleaned and transformed using Pandas and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Numpy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 One hot </a:t>
            </a:r>
            <a:r>
              <a:rPr lang="en-US" sz="4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encoding was used to transform the data in preparation for machine learning.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xploratory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analysis (EDA) using visualization and SQL: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was performed using matplotlib and seaborn for 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plottin</a:t>
            </a: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 and key data points where extracted using SQL</a:t>
            </a:r>
            <a:endParaRPr lang="en-US" sz="48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40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noProof="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33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3B3CD-3343-39BF-C015-14126B218DA0}"/>
              </a:ext>
            </a:extLst>
          </p:cNvPr>
          <p:cNvSpPr txBox="1"/>
          <p:nvPr userDrawn="1"/>
        </p:nvSpPr>
        <p:spPr>
          <a:xfrm>
            <a:off x="0" y="6550223"/>
            <a:ext cx="92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400" dirty="0">
                <a:solidFill>
                  <a:schemeClr val="bg2">
                    <a:lumMod val="50000"/>
                  </a:schemeClr>
                </a:solidFill>
              </a:rPr>
              <a:t>Edgar HTT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noProof="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Edgar Tijerina Tamez</a:t>
            </a:r>
          </a:p>
          <a:p>
            <a:r>
              <a:rPr lang="en-US" noProof="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07/Oct/2025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noProof="0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noProof="0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noProof="0" dirty="0"/>
          </a:p>
          <a:p>
            <a:pPr marL="457200" lvl="1" indent="0">
              <a:buNone/>
            </a:pPr>
            <a:endParaRPr lang="en-US" sz="1800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16</a:t>
            </a:fld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Results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18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19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20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21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22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49179"/>
            <a:ext cx="10515600" cy="42112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C36412-625B-83BC-9FA4-E0E9803D034C}"/>
              </a:ext>
            </a:extLst>
          </p:cNvPr>
          <p:cNvSpPr txBox="1"/>
          <p:nvPr/>
        </p:nvSpPr>
        <p:spPr>
          <a:xfrm>
            <a:off x="770011" y="1483502"/>
            <a:ext cx="10515600" cy="414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nalysis was conducted using a predictive approach to find patterns, distributions, correlations and anomalies, using the SpaceX REST API as the main data source.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omplementary data was sourced from Wikipedia using web scrapping techniques.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cleaned and prepared for machine learning using One hot encoding. Interactive visual analytics were developed with Folium as well interactive dashboards using </a:t>
            </a:r>
            <a:r>
              <a:rPr lang="en-US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Dash. Machine learning pipelines were set up to test multiple classifiers, including Logistic Regression, Support Vector Machine (SVM), Decision Tree Classifier and K-Nearest Neighbors (KNN). Model hyperparameters where optimized and the results visualized on Confusion matrices.</a:t>
            </a:r>
            <a:endParaRPr lang="en-US" sz="18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exploratory data analysis we can observe that landing success rate has been increasing since 2010 reaching 80% success rate as of 2020. We can also observe that Geostationary Orbits (GTO) had the lowest success rate with 50%. All machine learning prediction models reached an 83% accuracy. The confusion matrices demonstrated the ability of the model to predict with perfect accuracy True Positives (Successful landings) but struggled with predict True Negatives (Failed landing).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75509"/>
            <a:ext cx="10629904" cy="4550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Launching rockets is a multi million-dollar endeavor. Right now, the space launch market is entirely dominated by SpaceX, composing over 75% of all commercial launches as of 2023. Their main advantage is their ability to reuse their rockets, cutting their costs per launch from $150 million to $97 million.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Being able to predict whether the first stage will land would give an advantage to competitors by estimating launch costs.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45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Conclusions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46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Appendix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987417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BeautifulSoup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cleaned and transformed using Pandas and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Numpy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 One hot encoding was used to transform the data in preparation for machine learning.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EDA was performed using matplotlib and seaborn for plotting and key data points were extracted using SQL.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Interactive visual analytics were developed with Folium as well interactive dashboards using </a:t>
            </a:r>
            <a:r>
              <a:rPr lang="en-US" sz="4500" noProof="0" dirty="0" err="1">
                <a:solidFill>
                  <a:schemeClr val="tx1"/>
                </a:solidFill>
                <a:latin typeface="Abadi" panose="020B0604020104020204" pitchFamily="34" charset="0"/>
              </a:rPr>
              <a:t>Plotly</a:t>
            </a: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 Dash.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Machine learning pipelines were set up to test multiple classification models, including Logistic Regression, Support Vector Machine (SVM), Decision Tree Classifier and K-Nearest Neighbors (KNN). Model hyperparameters where optimized and the results visualized on Confusion matrices.</a:t>
            </a:r>
            <a:endParaRPr lang="en-US" sz="4500" noProof="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4561843" cy="44937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noProof="0" dirty="0"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noProof="0" dirty="0" err="1">
                <a:latin typeface="Abadi"/>
              </a:rPr>
              <a:t>BeautifulSoup</a:t>
            </a:r>
            <a:r>
              <a:rPr lang="en-US" noProof="0" dirty="0">
                <a:latin typeface="Abadi"/>
              </a:rPr>
              <a:t>.</a:t>
            </a:r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E6532866-C2BB-CA3A-284D-91DFD33042BC}"/>
              </a:ext>
            </a:extLst>
          </p:cNvPr>
          <p:cNvSpPr/>
          <p:nvPr/>
        </p:nvSpPr>
        <p:spPr>
          <a:xfrm>
            <a:off x="8747544" y="1551099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CF61B566-BFB2-ECC3-7F6D-0021ED14E7EC}"/>
              </a:ext>
            </a:extLst>
          </p:cNvPr>
          <p:cNvSpPr/>
          <p:nvPr/>
        </p:nvSpPr>
        <p:spPr>
          <a:xfrm>
            <a:off x="7299096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SpaceX API</a:t>
            </a:r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4AE0F9B2-8295-5745-C282-C009B6A83E39}"/>
              </a:ext>
            </a:extLst>
          </p:cNvPr>
          <p:cNvSpPr/>
          <p:nvPr/>
        </p:nvSpPr>
        <p:spPr>
          <a:xfrm>
            <a:off x="9682617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Wikipedia Falcon 9 Launch Records </a:t>
            </a:r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1162C48B-1180-77A0-51B5-24C373C4CF2C}"/>
              </a:ext>
            </a:extLst>
          </p:cNvPr>
          <p:cNvSpPr/>
          <p:nvPr/>
        </p:nvSpPr>
        <p:spPr>
          <a:xfrm>
            <a:off x="8579544" y="2435105"/>
            <a:ext cx="1692000" cy="792000"/>
          </a:xfrm>
          <a:prstGeom prst="flowChartDecision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noProof="0" dirty="0">
                <a:solidFill>
                  <a:schemeClr val="tx1"/>
                </a:solidFill>
              </a:rPr>
              <a:t>Data Sources</a:t>
            </a:r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8E42DDCB-97BF-9969-CE7B-8A6799F36AEC}"/>
              </a:ext>
            </a:extLst>
          </p:cNvPr>
          <p:cNvSpPr/>
          <p:nvPr/>
        </p:nvSpPr>
        <p:spPr>
          <a:xfrm>
            <a:off x="7025393" y="5336774"/>
            <a:ext cx="18612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Dataset_part_1.csv</a:t>
            </a:r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A37AE2A1-17AD-8C9A-EC8C-2B71D07A8B4A}"/>
              </a:ext>
            </a:extLst>
          </p:cNvPr>
          <p:cNvSpPr/>
          <p:nvPr/>
        </p:nvSpPr>
        <p:spPr>
          <a:xfrm>
            <a:off x="9515697" y="5354374"/>
            <a:ext cx="16920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Spacex_web_scraped.csv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9538225-FD21-0C5C-B91A-6CB7439B47E8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9425544" y="2100148"/>
            <a:ext cx="0" cy="3349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FC330F7E-63A0-54D2-8A89-57F6C53E8075}"/>
              </a:ext>
            </a:extLst>
          </p:cNvPr>
          <p:cNvSpPr/>
          <p:nvPr/>
        </p:nvSpPr>
        <p:spPr>
          <a:xfrm>
            <a:off x="7617349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EDCBC18-A549-0EB7-ED55-8CB64F03C92F}"/>
              </a:ext>
            </a:extLst>
          </p:cNvPr>
          <p:cNvSpPr/>
          <p:nvPr/>
        </p:nvSpPr>
        <p:spPr>
          <a:xfrm>
            <a:off x="10002443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 err="1">
                <a:solidFill>
                  <a:schemeClr val="tx1"/>
                </a:solidFill>
              </a:rPr>
              <a:t>BeautifulSoup</a:t>
            </a:r>
            <a:endParaRPr lang="en-US" sz="1200" noProof="0" dirty="0">
              <a:solidFill>
                <a:schemeClr val="tx1"/>
              </a:solidFill>
            </a:endParaRPr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AC409E23-5302-AB36-301C-96A643C6D4B1}"/>
              </a:ext>
            </a:extLst>
          </p:cNvPr>
          <p:cNvCxnSpPr>
            <a:stCxn id="7" idx="3"/>
            <a:endCxn id="4" idx="0"/>
          </p:cNvCxnSpPr>
          <p:nvPr/>
        </p:nvCxnSpPr>
        <p:spPr>
          <a:xfrm>
            <a:off x="10271544" y="2831105"/>
            <a:ext cx="426273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953AF443-0D21-53FB-EF69-0CFEAFEEB181}"/>
              </a:ext>
            </a:extLst>
          </p:cNvPr>
          <p:cNvCxnSpPr>
            <a:cxnSpLocks/>
            <a:stCxn id="7" idx="1"/>
            <a:endCxn id="3" idx="1"/>
          </p:cNvCxnSpPr>
          <p:nvPr/>
        </p:nvCxnSpPr>
        <p:spPr>
          <a:xfrm rot="10800000" flipV="1">
            <a:off x="8145096" y="2831104"/>
            <a:ext cx="434448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90B4B78-C04A-418A-7547-76954D5FC433}"/>
              </a:ext>
            </a:extLst>
          </p:cNvPr>
          <p:cNvCxnSpPr>
            <a:cxnSpLocks/>
            <a:stCxn id="3" idx="4"/>
            <a:endCxn id="45" idx="0"/>
          </p:cNvCxnSpPr>
          <p:nvPr/>
        </p:nvCxnSpPr>
        <p:spPr>
          <a:xfrm flipH="1">
            <a:off x="8143523" y="4177104"/>
            <a:ext cx="1573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E1D40FD-F352-DC05-2EC2-F0B2FA7C143C}"/>
              </a:ext>
            </a:extLst>
          </p:cNvPr>
          <p:cNvCxnSpPr>
            <a:cxnSpLocks/>
            <a:stCxn id="45" idx="2"/>
            <a:endCxn id="8" idx="0"/>
          </p:cNvCxnSpPr>
          <p:nvPr/>
        </p:nvCxnSpPr>
        <p:spPr>
          <a:xfrm flipH="1">
            <a:off x="8142113" y="4963767"/>
            <a:ext cx="1410" cy="3730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BEDF93-BF02-1709-805E-24CC7E11C37C}"/>
              </a:ext>
            </a:extLst>
          </p:cNvPr>
          <p:cNvCxnSpPr>
            <a:cxnSpLocks/>
            <a:stCxn id="46" idx="2"/>
            <a:endCxn id="9" idx="0"/>
          </p:cNvCxnSpPr>
          <p:nvPr/>
        </p:nvCxnSpPr>
        <p:spPr>
          <a:xfrm>
            <a:off x="10528617" y="4963767"/>
            <a:ext cx="2280" cy="3906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D04A3D-0011-A393-EA4C-C3D957D1ECFC}"/>
              </a:ext>
            </a:extLst>
          </p:cNvPr>
          <p:cNvCxnSpPr>
            <a:cxnSpLocks/>
            <a:stCxn id="4" idx="4"/>
            <a:endCxn id="46" idx="0"/>
          </p:cNvCxnSpPr>
          <p:nvPr/>
        </p:nvCxnSpPr>
        <p:spPr>
          <a:xfrm>
            <a:off x="10528617" y="4177104"/>
            <a:ext cx="0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noProof="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noProof="0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noProof="0" dirty="0"/>
              <a:t>The </a:t>
            </a:r>
            <a:r>
              <a:rPr lang="en-US" b="1" noProof="0" dirty="0"/>
              <a:t>primary source</a:t>
            </a:r>
            <a:r>
              <a:rPr lang="en-US" noProof="0" dirty="0"/>
              <a:t> of data is the SpaceX REST API -&gt; </a:t>
            </a:r>
            <a:r>
              <a:rPr lang="en-US" b="1" noProof="0" dirty="0"/>
              <a:t>api.spacexdata.com/v4/</a:t>
            </a:r>
          </a:p>
          <a:p>
            <a:r>
              <a:rPr lang="en-US" noProof="0" dirty="0"/>
              <a:t>Its key endpoints are:</a:t>
            </a:r>
          </a:p>
          <a:p>
            <a:pPr lvl="1"/>
            <a:r>
              <a:rPr lang="en-US" b="1" noProof="0" dirty="0"/>
              <a:t>/launches/past </a:t>
            </a:r>
            <a:r>
              <a:rPr lang="en-US" noProof="0" dirty="0"/>
              <a:t>-&gt; past launch data (main dataset).</a:t>
            </a:r>
          </a:p>
          <a:p>
            <a:pPr lvl="1"/>
            <a:r>
              <a:rPr lang="en-US" b="1" noProof="0" dirty="0"/>
              <a:t>/capsules</a:t>
            </a:r>
            <a:r>
              <a:rPr lang="en-US" noProof="0" dirty="0"/>
              <a:t>, </a:t>
            </a:r>
            <a:r>
              <a:rPr lang="en-US" b="1" noProof="0" dirty="0"/>
              <a:t>/cores</a:t>
            </a:r>
            <a:r>
              <a:rPr lang="en-US" noProof="0" dirty="0"/>
              <a:t>, </a:t>
            </a:r>
            <a:r>
              <a:rPr lang="en-US" b="1" noProof="0" dirty="0"/>
              <a:t>/payloads</a:t>
            </a:r>
            <a:r>
              <a:rPr lang="en-US" noProof="0" dirty="0"/>
              <a:t>, </a:t>
            </a:r>
            <a:r>
              <a:rPr lang="en-US" b="1" noProof="0" dirty="0"/>
              <a:t>/launchpads</a:t>
            </a:r>
            <a:r>
              <a:rPr lang="en-US" noProof="0" dirty="0"/>
              <a:t> -&gt; detailed info by ID.</a:t>
            </a:r>
          </a:p>
          <a:p>
            <a:r>
              <a:rPr lang="en-US" noProof="0" dirty="0"/>
              <a:t>Using Python requests we obtained </a:t>
            </a:r>
            <a:r>
              <a:rPr lang="en-US" b="1" noProof="0" dirty="0"/>
              <a:t>JSON</a:t>
            </a:r>
            <a:r>
              <a:rPr lang="en-US" noProof="0" dirty="0"/>
              <a:t> objects</a:t>
            </a:r>
          </a:p>
          <a:p>
            <a:r>
              <a:rPr lang="en-US" noProof="0" dirty="0"/>
              <a:t>By using </a:t>
            </a:r>
            <a:r>
              <a:rPr lang="en-US" b="1" noProof="0" dirty="0" err="1"/>
              <a:t>json_normalise</a:t>
            </a:r>
            <a:r>
              <a:rPr lang="en-US" noProof="0" dirty="0"/>
              <a:t> from </a:t>
            </a:r>
            <a:r>
              <a:rPr lang="en-US" b="1" noProof="0" dirty="0"/>
              <a:t>Pandas </a:t>
            </a:r>
            <a:r>
              <a:rPr lang="en-US" b="1" noProof="0" dirty="0" err="1"/>
              <a:t>DataFrame</a:t>
            </a:r>
            <a:r>
              <a:rPr lang="en-US" noProof="0" dirty="0"/>
              <a:t> we transform the data into a </a:t>
            </a:r>
            <a:r>
              <a:rPr lang="en-US" b="1" noProof="0" dirty="0"/>
              <a:t>tabular structure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 noProof="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noProof="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noProof="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noProof="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658</TotalTime>
  <Words>1914</Words>
  <Application>Microsoft Office PowerPoint</Application>
  <PresentationFormat>Widescreen</PresentationFormat>
  <Paragraphs>256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Mario Humberto Tijerina Rios</cp:lastModifiedBy>
  <cp:revision>201</cp:revision>
  <dcterms:created xsi:type="dcterms:W3CDTF">2021-04-29T18:58:34Z</dcterms:created>
  <dcterms:modified xsi:type="dcterms:W3CDTF">2025-10-10T00:20:56Z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